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78" r:id="rId3"/>
    <p:sldId id="308" r:id="rId4"/>
    <p:sldId id="301" r:id="rId5"/>
    <p:sldId id="302" r:id="rId6"/>
    <p:sldId id="303" r:id="rId7"/>
    <p:sldId id="304" r:id="rId8"/>
    <p:sldId id="307" r:id="rId9"/>
    <p:sldId id="305" r:id="rId10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3300"/>
    <a:srgbClr val="8AB51E"/>
    <a:srgbClr val="006600"/>
    <a:srgbClr val="FFCC00"/>
    <a:srgbClr val="D2DEB0"/>
    <a:srgbClr val="A4C870"/>
    <a:srgbClr val="38C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4" autoAdjust="0"/>
    <p:restoredTop sz="89467" autoAdjust="0"/>
  </p:normalViewPr>
  <p:slideViewPr>
    <p:cSldViewPr snapToGrid="0" showGuides="1">
      <p:cViewPr>
        <p:scale>
          <a:sx n="70" d="100"/>
          <a:sy n="70" d="100"/>
        </p:scale>
        <p:origin x="-1320" y="-180"/>
      </p:cViewPr>
      <p:guideLst>
        <p:guide orient="horz" pos="3356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E5D921-3E2B-4AE7-BCA2-082A1CB305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036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53B9E3-A7D6-4DFD-9EA6-67E4D6ABC001}" type="datetimeFigureOut">
              <a:rPr lang="fr-FR"/>
              <a:pPr>
                <a:defRPr/>
              </a:pPr>
              <a:t>01/10/2012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051B0B-94F3-456D-85BC-C00E65F1FC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253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5751513"/>
            <a:ext cx="9372600" cy="1150937"/>
          </a:xfrm>
          <a:prstGeom prst="rect">
            <a:avLst/>
          </a:prstGeom>
          <a:solidFill>
            <a:srgbClr val="8AB5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038600" y="5943600"/>
            <a:ext cx="31242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fr-FR" sz="1200" b="1" smtClean="0">
                <a:solidFill>
                  <a:schemeClr val="bg1"/>
                </a:solidFill>
                <a:latin typeface="Arial Narrow" pitchFamily="34" charset="0"/>
              </a:rPr>
              <a:t>	A L I M E N T A T I O N                   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fr-FR" sz="1200" b="1" smtClean="0">
                <a:solidFill>
                  <a:schemeClr val="bg1"/>
                </a:solidFill>
                <a:latin typeface="Arial Narrow" pitchFamily="34" charset="0"/>
              </a:rPr>
              <a:t>  A G R I C U L T U R E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fr-FR" sz="1200" b="1" smtClean="0">
                <a:solidFill>
                  <a:schemeClr val="bg1"/>
                </a:solidFill>
                <a:latin typeface="Arial Narrow" pitchFamily="34" charset="0"/>
              </a:rPr>
              <a:t>	  E N V I R O N N E M E N T</a:t>
            </a:r>
            <a:endParaRPr lang="fr-FR" b="1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Picture 4" descr="bandeau vert.tif                                               00058146Macintosh HD                   ABA78158: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753100"/>
            <a:ext cx="25368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oleil vert.tif                                                00058146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-92075"/>
            <a:ext cx="28797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8042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5816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9654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8537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969492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0578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1915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9995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8208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418130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5783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0" y="5751513"/>
            <a:ext cx="9372600" cy="1150937"/>
          </a:xfrm>
          <a:prstGeom prst="rect">
            <a:avLst/>
          </a:prstGeom>
          <a:solidFill>
            <a:srgbClr val="8AB5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Text Box 21"/>
          <p:cNvSpPr txBox="1">
            <a:spLocks noChangeArrowheads="1"/>
          </p:cNvSpPr>
          <p:nvPr/>
        </p:nvSpPr>
        <p:spPr bwMode="auto">
          <a:xfrm>
            <a:off x="4038600" y="5943600"/>
            <a:ext cx="31242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fr-FR" sz="1200" b="1" smtClean="0">
                <a:solidFill>
                  <a:schemeClr val="bg1"/>
                </a:solidFill>
                <a:latin typeface="Arial Narrow" pitchFamily="34" charset="0"/>
              </a:rPr>
              <a:t>	A L I M E N T A T I O N                   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fr-FR" sz="1200" b="1" smtClean="0">
                <a:solidFill>
                  <a:schemeClr val="bg1"/>
                </a:solidFill>
                <a:latin typeface="Arial Narrow" pitchFamily="34" charset="0"/>
              </a:rPr>
              <a:t>  A G R I C U L T U R E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fr-FR" sz="1200" b="1" smtClean="0">
                <a:solidFill>
                  <a:schemeClr val="bg1"/>
                </a:solidFill>
                <a:latin typeface="Arial Narrow" pitchFamily="34" charset="0"/>
              </a:rPr>
              <a:t>	  E N V I R O N N E M E N T</a:t>
            </a:r>
            <a:endParaRPr lang="fr-FR" b="1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8" name="Picture 48" descr="bandeau vert.tif                                               00058146Macintosh HD                   ABA78158: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753100"/>
            <a:ext cx="25368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1" descr="Soleil vert.tif                                                00058146Macintosh HD                   ABA78158: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-92075"/>
            <a:ext cx="28797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0" y="1520825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ct val="50000"/>
              </a:spcAft>
            </a:pPr>
            <a:endParaRPr lang="fr-FR" sz="4400" i="1">
              <a:solidFill>
                <a:srgbClr val="FFCC00"/>
              </a:solidFill>
              <a:latin typeface="Monotype Corsiva" pitchFamily="66" charset="0"/>
            </a:endParaRPr>
          </a:p>
        </p:txBody>
      </p:sp>
      <p:pic>
        <p:nvPicPr>
          <p:cNvPr id="13315" name="Picture 11" descr="Bandeau.jpg                                                    0004BE36Macintosh HD                   ABA78158: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0" y="1125538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B57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sz="4400" b="1" dirty="0" smtClean="0">
                <a:solidFill>
                  <a:srgbClr val="8AB51E"/>
                </a:solidFill>
                <a:latin typeface="Century Gothic" pitchFamily="34" charset="0"/>
                <a:cs typeface="Times New Roman" charset="0"/>
              </a:rPr>
              <a:t>CATI SIOEA – Pôle 2: SI Sol</a:t>
            </a:r>
            <a:endParaRPr lang="fr-FR" sz="4400" b="1" dirty="0">
              <a:solidFill>
                <a:srgbClr val="8AB51E"/>
              </a:solidFill>
              <a:latin typeface="Century Gothic" pitchFamily="34" charset="0"/>
              <a:cs typeface="Times New Roman" charset="0"/>
            </a:endParaRPr>
          </a:p>
          <a:p>
            <a:pPr algn="ctr"/>
            <a:endParaRPr lang="fr-FR" b="1" dirty="0">
              <a:latin typeface="Century Gothic" pitchFamily="34" charset="0"/>
              <a:cs typeface="Times New Roman" charset="0"/>
            </a:endParaRPr>
          </a:p>
          <a:p>
            <a:pPr algn="ctr"/>
            <a:r>
              <a:rPr lang="fr-FR" b="1" dirty="0" smtClean="0">
                <a:latin typeface="Century Gothic" pitchFamily="34" charset="0"/>
                <a:cs typeface="Times New Roman" charset="0"/>
              </a:rPr>
              <a:t>Marion </a:t>
            </a:r>
            <a:r>
              <a:rPr lang="fr-FR" b="1" dirty="0" err="1" smtClean="0">
                <a:latin typeface="Century Gothic" pitchFamily="34" charset="0"/>
                <a:cs typeface="Times New Roman" charset="0"/>
              </a:rPr>
              <a:t>Bardy</a:t>
            </a:r>
            <a:r>
              <a:rPr lang="fr-FR" b="1" dirty="0" smtClean="0">
                <a:latin typeface="Century Gothic" pitchFamily="34" charset="0"/>
                <a:cs typeface="Times New Roman" charset="0"/>
              </a:rPr>
              <a:t>, Benoît </a:t>
            </a:r>
            <a:r>
              <a:rPr lang="fr-FR" b="1" dirty="0" err="1" smtClean="0">
                <a:latin typeface="Century Gothic" pitchFamily="34" charset="0"/>
                <a:cs typeface="Times New Roman" charset="0"/>
              </a:rPr>
              <a:t>Toutain</a:t>
            </a:r>
            <a:endParaRPr lang="fr-FR" b="1" dirty="0" smtClean="0">
              <a:latin typeface="Century Gothic" pitchFamily="34" charset="0"/>
              <a:cs typeface="Times New Roman" charset="0"/>
            </a:endParaRPr>
          </a:p>
          <a:p>
            <a:pPr algn="ctr"/>
            <a:r>
              <a:rPr lang="fr-FR" i="1" dirty="0" smtClean="0">
                <a:latin typeface="Century Gothic" pitchFamily="34" charset="0"/>
                <a:cs typeface="Times New Roman" charset="0"/>
              </a:rPr>
              <a:t>INRA Orléans - Unité </a:t>
            </a:r>
            <a:r>
              <a:rPr lang="fr-FR" i="1" dirty="0" err="1" smtClean="0">
                <a:latin typeface="Century Gothic" pitchFamily="34" charset="0"/>
                <a:cs typeface="Times New Roman" charset="0"/>
              </a:rPr>
              <a:t>Infosol</a:t>
            </a:r>
            <a:endParaRPr lang="fr-FR" i="1" dirty="0" smtClean="0">
              <a:latin typeface="Century Gothic" pitchFamily="34" charset="0"/>
              <a:cs typeface="Times New Roman" charset="0"/>
            </a:endParaRPr>
          </a:p>
          <a:p>
            <a:pPr algn="ctr"/>
            <a:endParaRPr lang="fr-FR" sz="2000" b="1" u="sng" dirty="0">
              <a:latin typeface="Century Gothic" pitchFamily="34" charset="0"/>
              <a:cs typeface="Times New Roman" charset="0"/>
            </a:endParaRPr>
          </a:p>
          <a:p>
            <a:pPr algn="ctr"/>
            <a:r>
              <a:rPr lang="fr-FR" sz="2000" b="1" u="sng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charset="0"/>
              </a:rPr>
              <a:t>marion.bardy@orleans.inra.fr</a:t>
            </a:r>
            <a:br>
              <a:rPr lang="fr-FR" sz="2000" b="1" u="sng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charset="0"/>
              </a:rPr>
            </a:br>
            <a:r>
              <a:rPr lang="fr-FR" sz="2000" b="1" u="sng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charset="0"/>
              </a:rPr>
              <a:t>benoit.toutain@orleans.inra.fr</a:t>
            </a:r>
            <a:endParaRPr lang="fr-FR" sz="2000" b="1" u="sng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Times New Roman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6200" y="61722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Réunion </a:t>
            </a: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CATI SIOEA</a:t>
            </a:r>
            <a:r>
              <a:rPr lang="fr-FR" altLang="fr-FR" sz="1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fr-FR" altLang="fr-FR" sz="1400" dirty="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3 octobre 2012</a:t>
            </a:r>
            <a:endParaRPr lang="fr-FR" sz="14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520825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ct val="50000"/>
              </a:spcAft>
            </a:pPr>
            <a:endParaRPr lang="fr-FR" sz="4400" i="1">
              <a:solidFill>
                <a:srgbClr val="FFCC00"/>
              </a:solidFill>
              <a:latin typeface="Monotype Corsiva" pitchFamily="66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sz="3200" b="1" dirty="0" smtClean="0">
                <a:latin typeface="Arial" charset="0"/>
                <a:cs typeface="Times New Roman" charset="0"/>
              </a:rPr>
              <a:t> </a:t>
            </a:r>
            <a:r>
              <a:rPr lang="fr-FR" sz="3200" b="1" dirty="0" smtClean="0">
                <a:latin typeface="Arial" charset="0"/>
                <a:cs typeface="Times New Roman" charset="0"/>
              </a:rPr>
              <a:t>Les données nationales sur les sols</a:t>
            </a:r>
            <a:endParaRPr lang="fr-FR" sz="3200" dirty="0">
              <a:latin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200" y="1018381"/>
            <a:ext cx="62658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latin typeface="Arial" pitchFamily="34" charset="0"/>
                <a:cs typeface="Arial" pitchFamily="34" charset="0"/>
              </a:rPr>
              <a:t>Les données sur les sols de France</a:t>
            </a:r>
          </a:p>
          <a:p>
            <a:pPr>
              <a:defRPr/>
            </a:pP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2295548" y="1672333"/>
            <a:ext cx="65891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fr-F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Acquises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depuis 2001 dans le cadre du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Groupement d’Intérêt Scientifique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Sol</a:t>
            </a:r>
          </a:p>
          <a:p>
            <a:pPr algn="l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e 11"/>
          <p:cNvGrpSpPr>
            <a:grpSpLocks/>
          </p:cNvGrpSpPr>
          <p:nvPr/>
        </p:nvGrpSpPr>
        <p:grpSpPr bwMode="auto">
          <a:xfrm>
            <a:off x="968096" y="2814406"/>
            <a:ext cx="4613275" cy="2552700"/>
            <a:chOff x="2579427" y="2511188"/>
            <a:chExt cx="4612943" cy="2552131"/>
          </a:xfrm>
        </p:grpSpPr>
        <p:pic>
          <p:nvPicPr>
            <p:cNvPr id="9" name="Image 12" descr="ir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152" y="4133582"/>
              <a:ext cx="1024265" cy="526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13" descr="adem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054" y="2625825"/>
              <a:ext cx="989112" cy="1083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F:\SV MEDDTL Départ\Marion\MEDDTL-bloc marque\Bloc-marque MEDDTL-CMJ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107" y="2625825"/>
              <a:ext cx="896989" cy="1180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D:\Bardy\Présentations\2011 - master Biosphere continentale\3_logo_MINISTERE_AGRICULTUR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016" y="2625825"/>
              <a:ext cx="929717" cy="1180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768" y="4108127"/>
              <a:ext cx="1418212" cy="57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490" y="3906911"/>
              <a:ext cx="778198" cy="77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2579427" y="2511188"/>
              <a:ext cx="4612943" cy="2552131"/>
            </a:xfrm>
            <a:prstGeom prst="rect">
              <a:avLst/>
            </a:prstGeom>
            <a:noFill/>
            <a:ln w="28575" algn="ctr">
              <a:solidFill>
                <a:srgbClr val="F2B1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6" name="Picture 6" descr="logo_ GIS-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6" y="2069868"/>
            <a:ext cx="1244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76200" y="61722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Réunion </a:t>
            </a: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CATI SIOEA</a:t>
            </a:r>
            <a:r>
              <a:rPr lang="fr-FR" altLang="fr-FR" sz="1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fr-FR" altLang="fr-FR" sz="1400" dirty="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3 octobre 2012</a:t>
            </a:r>
            <a:endParaRPr lang="fr-FR" sz="14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520825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ct val="50000"/>
              </a:spcAft>
            </a:pPr>
            <a:endParaRPr lang="fr-FR" sz="4400" i="1">
              <a:solidFill>
                <a:srgbClr val="FFCC00"/>
              </a:solidFill>
              <a:latin typeface="Monotype Corsiva" pitchFamily="66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sz="3200" b="1" dirty="0" smtClean="0">
                <a:latin typeface="Arial" charset="0"/>
                <a:cs typeface="Times New Roman" charset="0"/>
              </a:rPr>
              <a:t> </a:t>
            </a:r>
            <a:r>
              <a:rPr lang="fr-FR" sz="3200" b="1" dirty="0" smtClean="0">
                <a:latin typeface="Arial" charset="0"/>
                <a:cs typeface="Times New Roman" charset="0"/>
              </a:rPr>
              <a:t>Les données nationales sur les sols</a:t>
            </a:r>
            <a:endParaRPr lang="fr-FR" sz="3200" dirty="0">
              <a:latin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200" y="1018381"/>
            <a:ext cx="62658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latin typeface="Arial" pitchFamily="34" charset="0"/>
                <a:cs typeface="Arial" pitchFamily="34" charset="0"/>
              </a:rPr>
              <a:t>Les données sur les sols de France</a:t>
            </a:r>
          </a:p>
          <a:p>
            <a:pPr>
              <a:defRPr/>
            </a:pP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2295548" y="1672333"/>
            <a:ext cx="6589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fr-F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fr-F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Fonctionnement du GIS Sol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e 11"/>
          <p:cNvGrpSpPr>
            <a:grpSpLocks/>
          </p:cNvGrpSpPr>
          <p:nvPr/>
        </p:nvGrpSpPr>
        <p:grpSpPr bwMode="auto">
          <a:xfrm>
            <a:off x="761878" y="2988404"/>
            <a:ext cx="2591044" cy="1597295"/>
            <a:chOff x="2579427" y="2511188"/>
            <a:chExt cx="4612943" cy="2552131"/>
          </a:xfrm>
        </p:grpSpPr>
        <p:pic>
          <p:nvPicPr>
            <p:cNvPr id="9" name="Image 12" descr="ir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152" y="4133582"/>
              <a:ext cx="1024265" cy="526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13" descr="adem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054" y="2625825"/>
              <a:ext cx="989112" cy="1083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F:\SV MEDDTL Départ\Marion\MEDDTL-bloc marque\Bloc-marque MEDDTL-CMJ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107" y="2625825"/>
              <a:ext cx="896989" cy="1180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D:\Bardy\Présentations\2011 - master Biosphere continentale\3_logo_MINISTERE_AGRICULTUR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016" y="2625825"/>
              <a:ext cx="929717" cy="1180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768" y="4108127"/>
              <a:ext cx="1418212" cy="57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490" y="3906911"/>
              <a:ext cx="778198" cy="77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2579427" y="2511188"/>
              <a:ext cx="4612943" cy="2552131"/>
            </a:xfrm>
            <a:prstGeom prst="rect">
              <a:avLst/>
            </a:prstGeom>
            <a:noFill/>
            <a:ln w="28575" algn="ctr">
              <a:solidFill>
                <a:srgbClr val="F2B1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6" name="Picture 6" descr="logo_ GIS-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6" y="2446495"/>
            <a:ext cx="778781" cy="113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609884" y="4271840"/>
            <a:ext cx="3621908" cy="1200329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è"/>
              <a:defRPr/>
            </a:pPr>
            <a:r>
              <a:rPr lang="fr-FR" sz="1800" b="1" i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InfoSol</a:t>
            </a:r>
            <a:r>
              <a:rPr lang="fr-FR" sz="18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>
              <a:defRPr/>
            </a:pPr>
            <a:r>
              <a:rPr lang="fr-FR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Constituer et gérer le SI sur les sols de France et l’ </a:t>
            </a:r>
            <a:r>
              <a:rPr lang="fr-FR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évolution de leurs qualités</a:t>
            </a:r>
            <a:endParaRPr lang="fr-FR" sz="1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76200" y="61722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Réunion </a:t>
            </a: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CATI SIOEA</a:t>
            </a:r>
            <a:r>
              <a:rPr lang="fr-FR" altLang="fr-FR" sz="1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fr-FR" altLang="fr-FR" sz="1400" dirty="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3 octobre 2012</a:t>
            </a:r>
            <a:endParaRPr lang="fr-FR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461688" y="2524121"/>
            <a:ext cx="391830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Haut Comité de Groupement</a:t>
            </a:r>
          </a:p>
          <a:p>
            <a:pPr algn="ctr">
              <a:defRPr/>
            </a:pPr>
            <a:r>
              <a:rPr lang="fr-FR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Inra: J.F. 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Soussana</a:t>
            </a:r>
            <a:endParaRPr lang="fr-FR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898672" y="3375163"/>
            <a:ext cx="304433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Secrétariat permanent</a:t>
            </a:r>
          </a:p>
          <a:p>
            <a:pPr algn="ctr">
              <a:defRPr/>
            </a:pPr>
            <a:r>
              <a:rPr lang="fr-FR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Inra: C. 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Gascuel</a:t>
            </a:r>
            <a:endParaRPr lang="fr-FR" sz="1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45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38001" y="1021892"/>
            <a:ext cx="62658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2800" b="1" dirty="0">
                <a:latin typeface="Arial" pitchFamily="34" charset="0"/>
                <a:cs typeface="Arial" pitchFamily="34" charset="0"/>
              </a:rPr>
              <a:t>Quatre grands programmes</a:t>
            </a:r>
          </a:p>
          <a:p>
            <a:pPr>
              <a:defRPr/>
            </a:pPr>
            <a:endParaRPr lang="fr-FR" sz="2800" dirty="0"/>
          </a:p>
        </p:txBody>
      </p:sp>
      <p:pic>
        <p:nvPicPr>
          <p:cNvPr id="18" name="Picture 6" descr="logo_ GIS-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103188"/>
            <a:ext cx="8747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84213" y="1729977"/>
            <a:ext cx="3743325" cy="1909762"/>
          </a:xfrm>
          <a:prstGeom prst="rect">
            <a:avLst/>
          </a:prstGeom>
          <a:noFill/>
          <a:ln w="127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618038" y="1728389"/>
            <a:ext cx="3744912" cy="1908175"/>
          </a:xfrm>
          <a:prstGeom prst="rect">
            <a:avLst/>
          </a:prstGeom>
          <a:noFill/>
          <a:ln w="127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84213" y="3819127"/>
            <a:ext cx="3743325" cy="1908175"/>
          </a:xfrm>
          <a:prstGeom prst="rect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4618038" y="3819127"/>
            <a:ext cx="3744912" cy="1908175"/>
          </a:xfrm>
          <a:prstGeom prst="rect">
            <a:avLst/>
          </a:prstGeom>
          <a:noFill/>
          <a:ln w="127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ZoneTexte 8"/>
          <p:cNvSpPr txBox="1">
            <a:spLocks noChangeArrowheads="1"/>
          </p:cNvSpPr>
          <p:nvPr/>
        </p:nvSpPr>
        <p:spPr bwMode="auto">
          <a:xfrm>
            <a:off x="715963" y="1756964"/>
            <a:ext cx="20161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RMQS</a:t>
            </a:r>
          </a:p>
        </p:txBody>
      </p:sp>
      <p:sp>
        <p:nvSpPr>
          <p:cNvPr id="24" name="ZoneTexte 15"/>
          <p:cNvSpPr txBox="1">
            <a:spLocks noChangeArrowheads="1"/>
          </p:cNvSpPr>
          <p:nvPr/>
        </p:nvSpPr>
        <p:spPr bwMode="auto">
          <a:xfrm>
            <a:off x="4618038" y="1728389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fr-FR" sz="2000" b="1" smtClean="0">
                <a:latin typeface="Arial" pitchFamily="34" charset="0"/>
                <a:cs typeface="Arial" pitchFamily="34" charset="0"/>
              </a:rPr>
              <a:t>IGCS</a:t>
            </a:r>
          </a:p>
        </p:txBody>
      </p:sp>
      <p:sp>
        <p:nvSpPr>
          <p:cNvPr id="25" name="ZoneTexte 16"/>
          <p:cNvSpPr txBox="1">
            <a:spLocks noChangeArrowheads="1"/>
          </p:cNvSpPr>
          <p:nvPr/>
        </p:nvSpPr>
        <p:spPr bwMode="auto">
          <a:xfrm>
            <a:off x="684213" y="3819127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fr-FR" sz="2000" b="1" smtClean="0">
                <a:latin typeface="Arial" pitchFamily="34" charset="0"/>
                <a:cs typeface="Arial" pitchFamily="34" charset="0"/>
              </a:rPr>
              <a:t>BDETM</a:t>
            </a:r>
          </a:p>
        </p:txBody>
      </p:sp>
      <p:sp>
        <p:nvSpPr>
          <p:cNvPr id="26" name="ZoneTexte 17"/>
          <p:cNvSpPr txBox="1">
            <a:spLocks noChangeArrowheads="1"/>
          </p:cNvSpPr>
          <p:nvPr/>
        </p:nvSpPr>
        <p:spPr bwMode="auto">
          <a:xfrm>
            <a:off x="4618038" y="3839764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fr-FR" sz="2000" b="1" smtClean="0">
                <a:latin typeface="Arial" pitchFamily="34" charset="0"/>
                <a:cs typeface="Arial" pitchFamily="34" charset="0"/>
              </a:rPr>
              <a:t>BDAT</a:t>
            </a:r>
          </a:p>
        </p:txBody>
      </p:sp>
      <p:pic>
        <p:nvPicPr>
          <p:cNvPr id="27" name="Picture 6" descr="logo_IGCS_carte-pé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31589"/>
            <a:ext cx="1558925" cy="1539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8"/>
          <p:cNvGrpSpPr>
            <a:grpSpLocks noChangeAspect="1"/>
          </p:cNvGrpSpPr>
          <p:nvPr/>
        </p:nvGrpSpPr>
        <p:grpSpPr bwMode="auto">
          <a:xfrm>
            <a:off x="2020888" y="1915714"/>
            <a:ext cx="1498600" cy="1509713"/>
            <a:chOff x="1066" y="945"/>
            <a:chExt cx="3171" cy="3195"/>
          </a:xfrm>
        </p:grpSpPr>
        <p:pic>
          <p:nvPicPr>
            <p:cNvPr id="29" name="Picture 22" descr="france_relie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945"/>
              <a:ext cx="3039" cy="2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24"/>
            <p:cNvGrpSpPr>
              <a:grpSpLocks noChangeAspect="1"/>
            </p:cNvGrpSpPr>
            <p:nvPr/>
          </p:nvGrpSpPr>
          <p:grpSpPr bwMode="auto">
            <a:xfrm>
              <a:off x="1080" y="1004"/>
              <a:ext cx="3157" cy="3136"/>
              <a:chOff x="930" y="981"/>
              <a:chExt cx="3157" cy="3136"/>
            </a:xfrm>
          </p:grpSpPr>
          <p:pic>
            <p:nvPicPr>
              <p:cNvPr id="31" name="Picture 23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32000" contrast="-2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821" b="6737"/>
              <a:stretch>
                <a:fillRect/>
              </a:stretch>
            </p:blipFill>
            <p:spPr bwMode="auto">
              <a:xfrm>
                <a:off x="930" y="981"/>
                <a:ext cx="3129" cy="3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0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32000" contrast="-2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261" t="74991"/>
              <a:stretch>
                <a:fillRect/>
              </a:stretch>
            </p:blipFill>
            <p:spPr bwMode="auto">
              <a:xfrm>
                <a:off x="3709" y="3339"/>
                <a:ext cx="378" cy="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3" name="Groupe 32"/>
          <p:cNvGrpSpPr>
            <a:grpSpLocks/>
          </p:cNvGrpSpPr>
          <p:nvPr/>
        </p:nvGrpSpPr>
        <p:grpSpPr bwMode="auto">
          <a:xfrm>
            <a:off x="2020888" y="4039789"/>
            <a:ext cx="1731962" cy="1492250"/>
            <a:chOff x="2179753" y="3476834"/>
            <a:chExt cx="1731638" cy="1492833"/>
          </a:xfrm>
        </p:grpSpPr>
        <p:pic>
          <p:nvPicPr>
            <p:cNvPr id="34" name="Picture 19" descr="nbre d'ana par de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2" b="28430"/>
            <a:stretch>
              <a:fillRect/>
            </a:stretch>
          </p:blipFill>
          <p:spPr bwMode="auto">
            <a:xfrm>
              <a:off x="2325193" y="3476834"/>
              <a:ext cx="1586198" cy="149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2179753" y="4338636"/>
              <a:ext cx="511164" cy="54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6" name="Groupe 6"/>
          <p:cNvGrpSpPr>
            <a:grpSpLocks/>
          </p:cNvGrpSpPr>
          <p:nvPr/>
        </p:nvGrpSpPr>
        <p:grpSpPr bwMode="auto">
          <a:xfrm>
            <a:off x="5776913" y="3966764"/>
            <a:ext cx="1955800" cy="1760538"/>
            <a:chOff x="5777345" y="3721675"/>
            <a:chExt cx="1954768" cy="1759963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95" t="4237" r="1030" b="1546"/>
            <a:stretch>
              <a:fillRect/>
            </a:stretch>
          </p:blipFill>
          <p:spPr bwMode="auto">
            <a:xfrm>
              <a:off x="5869915" y="3721675"/>
              <a:ext cx="1862198" cy="175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5777345" y="4601656"/>
              <a:ext cx="439387" cy="685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6161508" y="4652142"/>
              <a:ext cx="142509" cy="100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0" name="ZoneTexte 2"/>
          <p:cNvSpPr txBox="1">
            <a:spLocks noChangeArrowheads="1"/>
          </p:cNvSpPr>
          <p:nvPr/>
        </p:nvSpPr>
        <p:spPr bwMode="auto">
          <a:xfrm>
            <a:off x="788988" y="2501502"/>
            <a:ext cx="75057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800" b="1" i="1" dirty="0">
                <a:latin typeface="Arial" charset="0"/>
                <a:cs typeface="Arial" charset="0"/>
              </a:rPr>
              <a:t>Améliorer la connaissance et la surveillance des sols de France</a:t>
            </a:r>
          </a:p>
        </p:txBody>
      </p:sp>
      <p:sp>
        <p:nvSpPr>
          <p:cNvPr id="41" name="ZoneTexte 25"/>
          <p:cNvSpPr txBox="1">
            <a:spLocks noChangeArrowheads="1"/>
          </p:cNvSpPr>
          <p:nvPr/>
        </p:nvSpPr>
        <p:spPr bwMode="auto">
          <a:xfrm>
            <a:off x="788988" y="4646214"/>
            <a:ext cx="75057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800" b="1" i="1" dirty="0">
                <a:latin typeface="Arial" charset="0"/>
                <a:cs typeface="Arial" charset="0"/>
              </a:rPr>
              <a:t>Capitaliser les analyses de sols réalisées en France</a:t>
            </a: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sz="3200" b="1" dirty="0" smtClean="0">
                <a:latin typeface="Arial" charset="0"/>
                <a:cs typeface="Times New Roman" charset="0"/>
              </a:rPr>
              <a:t> Le GIS Sol</a:t>
            </a:r>
            <a:endParaRPr lang="fr-FR" sz="3200" dirty="0">
              <a:latin typeface="Arial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76200" y="61722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Réunion </a:t>
            </a: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CATI SIOEA</a:t>
            </a:r>
            <a:r>
              <a:rPr lang="fr-FR" altLang="fr-FR" sz="1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fr-FR" altLang="fr-FR" sz="1400" dirty="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3 octobre 2012</a:t>
            </a:r>
            <a:endParaRPr lang="fr-FR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88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b="1" dirty="0">
                <a:latin typeface="+mj-lt"/>
                <a:ea typeface="ＭＳ Ｐゴシック" charset="-128"/>
              </a:rPr>
              <a:t>Inventaire, Gestion et Conservation des Sols (IGCS)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6200" y="1045418"/>
            <a:ext cx="8615363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i="1" dirty="0" smtClean="0">
                <a:latin typeface="+mj-lt"/>
                <a:ea typeface="ＭＳ Ｐゴシック" charset="-128"/>
              </a:rPr>
              <a:t>«</a:t>
            </a:r>
            <a:r>
              <a:rPr lang="fr-FR" i="1" dirty="0">
                <a:latin typeface="+mj-lt"/>
                <a:ea typeface="ＭＳ Ｐゴシック" charset="-128"/>
              </a:rPr>
              <a:t> Inventorier les sols pour mieux les gérer »</a:t>
            </a:r>
          </a:p>
          <a:p>
            <a:pPr marL="342900" indent="-342900">
              <a:buFont typeface="Symbol"/>
              <a:buChar char="Þ"/>
              <a:defRPr/>
            </a:pPr>
            <a:endParaRPr lang="fr-FR" dirty="0">
              <a:latin typeface="+mj-lt"/>
              <a:ea typeface="ＭＳ Ｐゴシック" charset="-128"/>
            </a:endParaRPr>
          </a:p>
          <a:p>
            <a:pPr marL="342900" indent="-342900">
              <a:buFont typeface="Symbol"/>
              <a:buChar char="Þ"/>
              <a:defRPr/>
            </a:pPr>
            <a:endParaRPr lang="fr-FR" dirty="0">
              <a:latin typeface="+mj-lt"/>
              <a:ea typeface="ＭＳ Ｐゴシック" charset="-128"/>
            </a:endParaRPr>
          </a:p>
          <a:p>
            <a:pPr marL="342900" indent="-342900">
              <a:buFont typeface="Symbol"/>
              <a:buChar char="Þ"/>
              <a:defRPr/>
            </a:pPr>
            <a:endParaRPr lang="fr-FR" dirty="0">
              <a:latin typeface="+mj-lt"/>
              <a:ea typeface="ＭＳ Ｐゴシック" charset="-128"/>
            </a:endParaRPr>
          </a:p>
          <a:p>
            <a:pPr marL="342900" indent="-342900">
              <a:buFont typeface="Symbol"/>
              <a:buChar char="Þ"/>
              <a:defRPr/>
            </a:pPr>
            <a:endParaRPr lang="fr-FR" dirty="0">
              <a:latin typeface="+mj-lt"/>
              <a:ea typeface="ＭＳ Ｐゴシック" charset="-128"/>
            </a:endParaRPr>
          </a:p>
        </p:txBody>
      </p:sp>
      <p:pic>
        <p:nvPicPr>
          <p:cNvPr id="24" name="Picture 6" descr="carta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503398"/>
            <a:ext cx="1689100" cy="1844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683375" y="4463960"/>
            <a:ext cx="16319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1400" b="1" smtClean="0">
                <a:latin typeface="+mn-lt"/>
                <a:cs typeface="Arial" charset="0"/>
              </a:rPr>
              <a:t>1/10 000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591300" y="4660810"/>
            <a:ext cx="1812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1400" b="1" dirty="0" smtClean="0">
                <a:latin typeface="+mn-lt"/>
                <a:cs typeface="Arial" charset="0"/>
              </a:rPr>
              <a:t>Parcelles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477000" y="1544548"/>
            <a:ext cx="1981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1800" b="1" smtClean="0">
                <a:solidFill>
                  <a:schemeClr val="tx2"/>
                </a:solidFill>
                <a:latin typeface="+mn-lt"/>
                <a:cs typeface="Arial" charset="0"/>
              </a:rPr>
              <a:t>Secteurs de référence (SR)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384550" y="4589373"/>
            <a:ext cx="2667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1400" b="1" smtClean="0">
                <a:latin typeface="+mn-lt"/>
                <a:cs typeface="Arial" charset="0"/>
              </a:rPr>
              <a:t>1/50 000 à 1/100 000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3486150" y="4779873"/>
            <a:ext cx="25209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1400" b="1" smtClean="0">
                <a:latin typeface="+mn-lt"/>
                <a:cs typeface="Arial" charset="0"/>
              </a:rPr>
              <a:t>Petites Régions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208690" y="1547723"/>
            <a:ext cx="32734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1800" b="1" dirty="0" smtClean="0">
                <a:solidFill>
                  <a:schemeClr val="tx2"/>
                </a:solidFill>
                <a:latin typeface="+mn-lt"/>
                <a:cs typeface="Arial" charset="0"/>
              </a:rPr>
              <a:t>Connaissance Pédologique de la France (CPF)</a:t>
            </a:r>
          </a:p>
        </p:txBody>
      </p:sp>
      <p:pic>
        <p:nvPicPr>
          <p:cNvPr id="31" name="Picture 17" descr="Assemblage_pédo_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2268448"/>
            <a:ext cx="1446212" cy="218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 19"/>
          <p:cNvSpPr>
            <a:spLocks/>
          </p:cNvSpPr>
          <p:nvPr/>
        </p:nvSpPr>
        <p:spPr bwMode="auto">
          <a:xfrm>
            <a:off x="5199063" y="3473360"/>
            <a:ext cx="106362" cy="131763"/>
          </a:xfrm>
          <a:custGeom>
            <a:avLst/>
            <a:gdLst>
              <a:gd name="T0" fmla="*/ 70744 w 1078"/>
              <a:gd name="T1" fmla="*/ 3702 h 1139"/>
              <a:gd name="T2" fmla="*/ 66896 w 1078"/>
              <a:gd name="T3" fmla="*/ 5090 h 1139"/>
              <a:gd name="T4" fmla="*/ 64232 w 1078"/>
              <a:gd name="T5" fmla="*/ 4049 h 1139"/>
              <a:gd name="T6" fmla="*/ 44696 w 1078"/>
              <a:gd name="T7" fmla="*/ 1967 h 1139"/>
              <a:gd name="T8" fmla="*/ 39664 w 1078"/>
              <a:gd name="T9" fmla="*/ 12031 h 1139"/>
              <a:gd name="T10" fmla="*/ 38184 w 1078"/>
              <a:gd name="T11" fmla="*/ 13766 h 1139"/>
              <a:gd name="T12" fmla="*/ 26344 w 1078"/>
              <a:gd name="T13" fmla="*/ 25566 h 1139"/>
              <a:gd name="T14" fmla="*/ 37592 w 1078"/>
              <a:gd name="T15" fmla="*/ 30772 h 1139"/>
              <a:gd name="T16" fmla="*/ 44104 w 1078"/>
              <a:gd name="T17" fmla="*/ 38407 h 1139"/>
              <a:gd name="T18" fmla="*/ 47656 w 1078"/>
              <a:gd name="T19" fmla="*/ 47777 h 1139"/>
              <a:gd name="T20" fmla="*/ 44400 w 1078"/>
              <a:gd name="T21" fmla="*/ 60965 h 1139"/>
              <a:gd name="T22" fmla="*/ 39368 w 1078"/>
              <a:gd name="T23" fmla="*/ 63047 h 1139"/>
              <a:gd name="T24" fmla="*/ 33448 w 1078"/>
              <a:gd name="T25" fmla="*/ 67212 h 1139"/>
              <a:gd name="T26" fmla="*/ 28416 w 1078"/>
              <a:gd name="T27" fmla="*/ 77276 h 1139"/>
              <a:gd name="T28" fmla="*/ 21312 w 1078"/>
              <a:gd name="T29" fmla="*/ 79012 h 1139"/>
              <a:gd name="T30" fmla="*/ 15688 w 1078"/>
              <a:gd name="T31" fmla="*/ 81441 h 1139"/>
              <a:gd name="T32" fmla="*/ 11840 w 1078"/>
              <a:gd name="T33" fmla="*/ 78317 h 1139"/>
              <a:gd name="T34" fmla="*/ 6216 w 1078"/>
              <a:gd name="T35" fmla="*/ 86994 h 1139"/>
              <a:gd name="T36" fmla="*/ 888 w 1078"/>
              <a:gd name="T37" fmla="*/ 94629 h 1139"/>
              <a:gd name="T38" fmla="*/ 1776 w 1078"/>
              <a:gd name="T39" fmla="*/ 107123 h 1139"/>
              <a:gd name="T40" fmla="*/ 6512 w 1078"/>
              <a:gd name="T41" fmla="*/ 109552 h 1139"/>
              <a:gd name="T42" fmla="*/ 9768 w 1078"/>
              <a:gd name="T43" fmla="*/ 118228 h 1139"/>
              <a:gd name="T44" fmla="*/ 12432 w 1078"/>
              <a:gd name="T45" fmla="*/ 121699 h 1139"/>
              <a:gd name="T46" fmla="*/ 15984 w 1078"/>
              <a:gd name="T47" fmla="*/ 131763 h 1139"/>
              <a:gd name="T48" fmla="*/ 28712 w 1078"/>
              <a:gd name="T49" fmla="*/ 121699 h 1139"/>
              <a:gd name="T50" fmla="*/ 24864 w 1078"/>
              <a:gd name="T51" fmla="*/ 109899 h 1139"/>
              <a:gd name="T52" fmla="*/ 29008 w 1078"/>
              <a:gd name="T53" fmla="*/ 102611 h 1139"/>
              <a:gd name="T54" fmla="*/ 39664 w 1078"/>
              <a:gd name="T55" fmla="*/ 107817 h 1139"/>
              <a:gd name="T56" fmla="*/ 44696 w 1078"/>
              <a:gd name="T57" fmla="*/ 113022 h 1139"/>
              <a:gd name="T58" fmla="*/ 48248 w 1078"/>
              <a:gd name="T59" fmla="*/ 115105 h 1139"/>
              <a:gd name="T60" fmla="*/ 54168 w 1078"/>
              <a:gd name="T61" fmla="*/ 118575 h 1139"/>
              <a:gd name="T62" fmla="*/ 61864 w 1078"/>
              <a:gd name="T63" fmla="*/ 114758 h 1139"/>
              <a:gd name="T64" fmla="*/ 74888 w 1078"/>
              <a:gd name="T65" fmla="*/ 111634 h 1139"/>
              <a:gd name="T66" fmla="*/ 85247 w 1078"/>
              <a:gd name="T67" fmla="*/ 105040 h 1139"/>
              <a:gd name="T68" fmla="*/ 87911 w 1078"/>
              <a:gd name="T69" fmla="*/ 92199 h 1139"/>
              <a:gd name="T70" fmla="*/ 92647 w 1078"/>
              <a:gd name="T71" fmla="*/ 82135 h 1139"/>
              <a:gd name="T72" fmla="*/ 94127 w 1078"/>
              <a:gd name="T73" fmla="*/ 72418 h 1139"/>
              <a:gd name="T74" fmla="*/ 100343 w 1078"/>
              <a:gd name="T75" fmla="*/ 71723 h 1139"/>
              <a:gd name="T76" fmla="*/ 104783 w 1078"/>
              <a:gd name="T77" fmla="*/ 68253 h 1139"/>
              <a:gd name="T78" fmla="*/ 93239 w 1078"/>
              <a:gd name="T79" fmla="*/ 63394 h 1139"/>
              <a:gd name="T80" fmla="*/ 97679 w 1078"/>
              <a:gd name="T81" fmla="*/ 56106 h 1139"/>
              <a:gd name="T82" fmla="*/ 98863 w 1078"/>
              <a:gd name="T83" fmla="*/ 49859 h 1139"/>
              <a:gd name="T84" fmla="*/ 96495 w 1078"/>
              <a:gd name="T85" fmla="*/ 42571 h 1139"/>
              <a:gd name="T86" fmla="*/ 85839 w 1078"/>
              <a:gd name="T87" fmla="*/ 34242 h 1139"/>
              <a:gd name="T88" fmla="*/ 83175 w 1078"/>
              <a:gd name="T89" fmla="*/ 9949 h 1139"/>
              <a:gd name="T90" fmla="*/ 76960 w 1078"/>
              <a:gd name="T91" fmla="*/ 2661 h 113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78" h="1139">
                <a:moveTo>
                  <a:pt x="780" y="23"/>
                </a:moveTo>
                <a:cubicBezTo>
                  <a:pt x="759" y="25"/>
                  <a:pt x="738" y="29"/>
                  <a:pt x="717" y="32"/>
                </a:cubicBezTo>
                <a:cubicBezTo>
                  <a:pt x="708" y="34"/>
                  <a:pt x="695" y="38"/>
                  <a:pt x="687" y="41"/>
                </a:cubicBezTo>
                <a:cubicBezTo>
                  <a:pt x="684" y="42"/>
                  <a:pt x="678" y="44"/>
                  <a:pt x="678" y="44"/>
                </a:cubicBezTo>
                <a:cubicBezTo>
                  <a:pt x="672" y="42"/>
                  <a:pt x="666" y="40"/>
                  <a:pt x="660" y="38"/>
                </a:cubicBezTo>
                <a:cubicBezTo>
                  <a:pt x="657" y="37"/>
                  <a:pt x="651" y="35"/>
                  <a:pt x="651" y="35"/>
                </a:cubicBezTo>
                <a:cubicBezTo>
                  <a:pt x="636" y="45"/>
                  <a:pt x="622" y="36"/>
                  <a:pt x="606" y="32"/>
                </a:cubicBezTo>
                <a:cubicBezTo>
                  <a:pt x="557" y="48"/>
                  <a:pt x="503" y="23"/>
                  <a:pt x="453" y="17"/>
                </a:cubicBezTo>
                <a:cubicBezTo>
                  <a:pt x="429" y="9"/>
                  <a:pt x="408" y="0"/>
                  <a:pt x="414" y="32"/>
                </a:cubicBezTo>
                <a:cubicBezTo>
                  <a:pt x="417" y="67"/>
                  <a:pt x="432" y="84"/>
                  <a:pt x="402" y="104"/>
                </a:cubicBezTo>
                <a:cubicBezTo>
                  <a:pt x="400" y="107"/>
                  <a:pt x="399" y="110"/>
                  <a:pt x="396" y="113"/>
                </a:cubicBezTo>
                <a:cubicBezTo>
                  <a:pt x="393" y="116"/>
                  <a:pt x="389" y="116"/>
                  <a:pt x="387" y="119"/>
                </a:cubicBezTo>
                <a:cubicBezTo>
                  <a:pt x="366" y="144"/>
                  <a:pt x="358" y="171"/>
                  <a:pt x="324" y="179"/>
                </a:cubicBezTo>
                <a:cubicBezTo>
                  <a:pt x="304" y="192"/>
                  <a:pt x="284" y="204"/>
                  <a:pt x="267" y="221"/>
                </a:cubicBezTo>
                <a:cubicBezTo>
                  <a:pt x="273" y="246"/>
                  <a:pt x="306" y="240"/>
                  <a:pt x="327" y="242"/>
                </a:cubicBezTo>
                <a:cubicBezTo>
                  <a:pt x="347" y="249"/>
                  <a:pt x="362" y="260"/>
                  <a:pt x="381" y="266"/>
                </a:cubicBezTo>
                <a:cubicBezTo>
                  <a:pt x="385" y="279"/>
                  <a:pt x="400" y="284"/>
                  <a:pt x="408" y="296"/>
                </a:cubicBezTo>
                <a:cubicBezTo>
                  <a:pt x="399" y="323"/>
                  <a:pt x="428" y="323"/>
                  <a:pt x="447" y="332"/>
                </a:cubicBezTo>
                <a:cubicBezTo>
                  <a:pt x="458" y="349"/>
                  <a:pt x="457" y="371"/>
                  <a:pt x="474" y="383"/>
                </a:cubicBezTo>
                <a:cubicBezTo>
                  <a:pt x="477" y="393"/>
                  <a:pt x="480" y="403"/>
                  <a:pt x="483" y="413"/>
                </a:cubicBezTo>
                <a:cubicBezTo>
                  <a:pt x="479" y="442"/>
                  <a:pt x="468" y="449"/>
                  <a:pt x="456" y="473"/>
                </a:cubicBezTo>
                <a:cubicBezTo>
                  <a:pt x="461" y="494"/>
                  <a:pt x="472" y="512"/>
                  <a:pt x="450" y="527"/>
                </a:cubicBezTo>
                <a:cubicBezTo>
                  <a:pt x="443" y="538"/>
                  <a:pt x="443" y="544"/>
                  <a:pt x="432" y="551"/>
                </a:cubicBezTo>
                <a:cubicBezTo>
                  <a:pt x="416" y="546"/>
                  <a:pt x="417" y="541"/>
                  <a:pt x="399" y="545"/>
                </a:cubicBezTo>
                <a:cubicBezTo>
                  <a:pt x="387" y="553"/>
                  <a:pt x="377" y="568"/>
                  <a:pt x="366" y="575"/>
                </a:cubicBezTo>
                <a:cubicBezTo>
                  <a:pt x="364" y="576"/>
                  <a:pt x="339" y="581"/>
                  <a:pt x="339" y="581"/>
                </a:cubicBezTo>
                <a:cubicBezTo>
                  <a:pt x="328" y="589"/>
                  <a:pt x="323" y="598"/>
                  <a:pt x="312" y="605"/>
                </a:cubicBezTo>
                <a:cubicBezTo>
                  <a:pt x="307" y="620"/>
                  <a:pt x="305" y="659"/>
                  <a:pt x="288" y="668"/>
                </a:cubicBezTo>
                <a:cubicBezTo>
                  <a:pt x="276" y="674"/>
                  <a:pt x="268" y="679"/>
                  <a:pt x="258" y="689"/>
                </a:cubicBezTo>
                <a:cubicBezTo>
                  <a:pt x="244" y="687"/>
                  <a:pt x="230" y="682"/>
                  <a:pt x="216" y="683"/>
                </a:cubicBezTo>
                <a:cubicBezTo>
                  <a:pt x="202" y="684"/>
                  <a:pt x="193" y="694"/>
                  <a:pt x="180" y="698"/>
                </a:cubicBezTo>
                <a:cubicBezTo>
                  <a:pt x="175" y="703"/>
                  <a:pt x="168" y="715"/>
                  <a:pt x="159" y="704"/>
                </a:cubicBezTo>
                <a:cubicBezTo>
                  <a:pt x="148" y="691"/>
                  <a:pt x="160" y="684"/>
                  <a:pt x="144" y="680"/>
                </a:cubicBezTo>
                <a:cubicBezTo>
                  <a:pt x="136" y="678"/>
                  <a:pt x="128" y="678"/>
                  <a:pt x="120" y="677"/>
                </a:cubicBezTo>
                <a:cubicBezTo>
                  <a:pt x="108" y="673"/>
                  <a:pt x="104" y="676"/>
                  <a:pt x="93" y="683"/>
                </a:cubicBezTo>
                <a:cubicBezTo>
                  <a:pt x="125" y="715"/>
                  <a:pt x="90" y="734"/>
                  <a:pt x="63" y="752"/>
                </a:cubicBezTo>
                <a:cubicBezTo>
                  <a:pt x="59" y="764"/>
                  <a:pt x="54" y="770"/>
                  <a:pt x="45" y="779"/>
                </a:cubicBezTo>
                <a:cubicBezTo>
                  <a:pt x="39" y="797"/>
                  <a:pt x="17" y="800"/>
                  <a:pt x="9" y="818"/>
                </a:cubicBezTo>
                <a:cubicBezTo>
                  <a:pt x="5" y="827"/>
                  <a:pt x="0" y="845"/>
                  <a:pt x="0" y="845"/>
                </a:cubicBezTo>
                <a:cubicBezTo>
                  <a:pt x="9" y="872"/>
                  <a:pt x="2" y="902"/>
                  <a:pt x="18" y="926"/>
                </a:cubicBezTo>
                <a:cubicBezTo>
                  <a:pt x="37" y="923"/>
                  <a:pt x="38" y="916"/>
                  <a:pt x="54" y="911"/>
                </a:cubicBezTo>
                <a:cubicBezTo>
                  <a:pt x="60" y="922"/>
                  <a:pt x="61" y="936"/>
                  <a:pt x="66" y="947"/>
                </a:cubicBezTo>
                <a:cubicBezTo>
                  <a:pt x="71" y="957"/>
                  <a:pt x="87" y="974"/>
                  <a:pt x="87" y="974"/>
                </a:cubicBezTo>
                <a:cubicBezTo>
                  <a:pt x="84" y="993"/>
                  <a:pt x="75" y="1016"/>
                  <a:pt x="99" y="1022"/>
                </a:cubicBezTo>
                <a:cubicBezTo>
                  <a:pt x="103" y="1028"/>
                  <a:pt x="103" y="1035"/>
                  <a:pt x="108" y="1040"/>
                </a:cubicBezTo>
                <a:cubicBezTo>
                  <a:pt x="113" y="1045"/>
                  <a:pt x="126" y="1052"/>
                  <a:pt x="126" y="1052"/>
                </a:cubicBezTo>
                <a:cubicBezTo>
                  <a:pt x="133" y="1062"/>
                  <a:pt x="135" y="1070"/>
                  <a:pt x="138" y="1082"/>
                </a:cubicBezTo>
                <a:cubicBezTo>
                  <a:pt x="141" y="1113"/>
                  <a:pt x="138" y="1123"/>
                  <a:pt x="162" y="1139"/>
                </a:cubicBezTo>
                <a:cubicBezTo>
                  <a:pt x="193" y="1133"/>
                  <a:pt x="210" y="1089"/>
                  <a:pt x="252" y="1079"/>
                </a:cubicBezTo>
                <a:cubicBezTo>
                  <a:pt x="266" y="1070"/>
                  <a:pt x="279" y="1064"/>
                  <a:pt x="291" y="1052"/>
                </a:cubicBezTo>
                <a:cubicBezTo>
                  <a:pt x="300" y="1025"/>
                  <a:pt x="290" y="997"/>
                  <a:pt x="270" y="977"/>
                </a:cubicBezTo>
                <a:cubicBezTo>
                  <a:pt x="266" y="965"/>
                  <a:pt x="257" y="961"/>
                  <a:pt x="252" y="950"/>
                </a:cubicBezTo>
                <a:cubicBezTo>
                  <a:pt x="238" y="918"/>
                  <a:pt x="254" y="943"/>
                  <a:pt x="240" y="923"/>
                </a:cubicBezTo>
                <a:cubicBezTo>
                  <a:pt x="251" y="906"/>
                  <a:pt x="275" y="893"/>
                  <a:pt x="294" y="887"/>
                </a:cubicBezTo>
                <a:cubicBezTo>
                  <a:pt x="318" y="890"/>
                  <a:pt x="320" y="893"/>
                  <a:pt x="339" y="899"/>
                </a:cubicBezTo>
                <a:cubicBezTo>
                  <a:pt x="358" y="918"/>
                  <a:pt x="377" y="924"/>
                  <a:pt x="402" y="932"/>
                </a:cubicBezTo>
                <a:cubicBezTo>
                  <a:pt x="411" y="935"/>
                  <a:pt x="429" y="944"/>
                  <a:pt x="429" y="944"/>
                </a:cubicBezTo>
                <a:cubicBezTo>
                  <a:pt x="435" y="961"/>
                  <a:pt x="435" y="970"/>
                  <a:pt x="453" y="977"/>
                </a:cubicBezTo>
                <a:cubicBezTo>
                  <a:pt x="462" y="981"/>
                  <a:pt x="480" y="986"/>
                  <a:pt x="480" y="986"/>
                </a:cubicBezTo>
                <a:cubicBezTo>
                  <a:pt x="483" y="989"/>
                  <a:pt x="487" y="991"/>
                  <a:pt x="489" y="995"/>
                </a:cubicBezTo>
                <a:cubicBezTo>
                  <a:pt x="491" y="998"/>
                  <a:pt x="490" y="1002"/>
                  <a:pt x="492" y="1004"/>
                </a:cubicBezTo>
                <a:cubicBezTo>
                  <a:pt x="507" y="1022"/>
                  <a:pt x="528" y="1023"/>
                  <a:pt x="549" y="1025"/>
                </a:cubicBezTo>
                <a:cubicBezTo>
                  <a:pt x="566" y="1022"/>
                  <a:pt x="578" y="1015"/>
                  <a:pt x="594" y="1010"/>
                </a:cubicBezTo>
                <a:cubicBezTo>
                  <a:pt x="603" y="996"/>
                  <a:pt x="615" y="1000"/>
                  <a:pt x="627" y="992"/>
                </a:cubicBezTo>
                <a:cubicBezTo>
                  <a:pt x="653" y="975"/>
                  <a:pt x="687" y="975"/>
                  <a:pt x="717" y="971"/>
                </a:cubicBezTo>
                <a:cubicBezTo>
                  <a:pt x="734" y="960"/>
                  <a:pt x="737" y="962"/>
                  <a:pt x="759" y="965"/>
                </a:cubicBezTo>
                <a:cubicBezTo>
                  <a:pt x="792" y="961"/>
                  <a:pt x="795" y="953"/>
                  <a:pt x="822" y="944"/>
                </a:cubicBezTo>
                <a:cubicBezTo>
                  <a:pt x="833" y="928"/>
                  <a:pt x="852" y="923"/>
                  <a:pt x="864" y="908"/>
                </a:cubicBezTo>
                <a:cubicBezTo>
                  <a:pt x="877" y="891"/>
                  <a:pt x="882" y="869"/>
                  <a:pt x="897" y="854"/>
                </a:cubicBezTo>
                <a:cubicBezTo>
                  <a:pt x="905" y="829"/>
                  <a:pt x="921" y="817"/>
                  <a:pt x="891" y="797"/>
                </a:cubicBezTo>
                <a:cubicBezTo>
                  <a:pt x="878" y="777"/>
                  <a:pt x="885" y="768"/>
                  <a:pt x="894" y="749"/>
                </a:cubicBezTo>
                <a:cubicBezTo>
                  <a:pt x="906" y="721"/>
                  <a:pt x="902" y="715"/>
                  <a:pt x="939" y="710"/>
                </a:cubicBezTo>
                <a:cubicBezTo>
                  <a:pt x="967" y="701"/>
                  <a:pt x="955" y="663"/>
                  <a:pt x="942" y="644"/>
                </a:cubicBezTo>
                <a:cubicBezTo>
                  <a:pt x="944" y="633"/>
                  <a:pt x="941" y="626"/>
                  <a:pt x="954" y="626"/>
                </a:cubicBezTo>
                <a:cubicBezTo>
                  <a:pt x="964" y="626"/>
                  <a:pt x="984" y="635"/>
                  <a:pt x="984" y="635"/>
                </a:cubicBezTo>
                <a:cubicBezTo>
                  <a:pt x="1006" y="631"/>
                  <a:pt x="995" y="635"/>
                  <a:pt x="1017" y="620"/>
                </a:cubicBezTo>
                <a:cubicBezTo>
                  <a:pt x="1020" y="618"/>
                  <a:pt x="1026" y="614"/>
                  <a:pt x="1026" y="614"/>
                </a:cubicBezTo>
                <a:cubicBezTo>
                  <a:pt x="1035" y="600"/>
                  <a:pt x="1046" y="594"/>
                  <a:pt x="1062" y="590"/>
                </a:cubicBezTo>
                <a:cubicBezTo>
                  <a:pt x="1078" y="541"/>
                  <a:pt x="1030" y="559"/>
                  <a:pt x="981" y="557"/>
                </a:cubicBezTo>
                <a:cubicBezTo>
                  <a:pt x="957" y="549"/>
                  <a:pt x="969" y="552"/>
                  <a:pt x="945" y="548"/>
                </a:cubicBezTo>
                <a:cubicBezTo>
                  <a:pt x="938" y="527"/>
                  <a:pt x="959" y="527"/>
                  <a:pt x="975" y="524"/>
                </a:cubicBezTo>
                <a:cubicBezTo>
                  <a:pt x="979" y="511"/>
                  <a:pt x="982" y="497"/>
                  <a:pt x="990" y="485"/>
                </a:cubicBezTo>
                <a:cubicBezTo>
                  <a:pt x="993" y="474"/>
                  <a:pt x="998" y="466"/>
                  <a:pt x="1002" y="455"/>
                </a:cubicBezTo>
                <a:cubicBezTo>
                  <a:pt x="999" y="445"/>
                  <a:pt x="996" y="443"/>
                  <a:pt x="1002" y="431"/>
                </a:cubicBezTo>
                <a:cubicBezTo>
                  <a:pt x="1005" y="424"/>
                  <a:pt x="1014" y="413"/>
                  <a:pt x="1014" y="413"/>
                </a:cubicBezTo>
                <a:cubicBezTo>
                  <a:pt x="1010" y="385"/>
                  <a:pt x="1004" y="377"/>
                  <a:pt x="978" y="368"/>
                </a:cubicBezTo>
                <a:cubicBezTo>
                  <a:pt x="951" y="327"/>
                  <a:pt x="934" y="322"/>
                  <a:pt x="885" y="317"/>
                </a:cubicBezTo>
                <a:cubicBezTo>
                  <a:pt x="862" y="309"/>
                  <a:pt x="866" y="317"/>
                  <a:pt x="870" y="296"/>
                </a:cubicBezTo>
                <a:cubicBezTo>
                  <a:pt x="868" y="248"/>
                  <a:pt x="864" y="202"/>
                  <a:pt x="858" y="155"/>
                </a:cubicBezTo>
                <a:cubicBezTo>
                  <a:pt x="865" y="134"/>
                  <a:pt x="855" y="104"/>
                  <a:pt x="843" y="86"/>
                </a:cubicBezTo>
                <a:cubicBezTo>
                  <a:pt x="838" y="67"/>
                  <a:pt x="829" y="61"/>
                  <a:pt x="813" y="50"/>
                </a:cubicBezTo>
                <a:cubicBezTo>
                  <a:pt x="788" y="58"/>
                  <a:pt x="786" y="42"/>
                  <a:pt x="780" y="23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sz="1800" b="1">
              <a:latin typeface="+mn-lt"/>
            </a:endParaRPr>
          </a:p>
        </p:txBody>
      </p:sp>
      <p:cxnSp>
        <p:nvCxnSpPr>
          <p:cNvPr id="33" name="AutoShape 20"/>
          <p:cNvCxnSpPr>
            <a:cxnSpLocks noChangeShapeType="1"/>
            <a:stCxn id="32" idx="1"/>
            <a:endCxn id="24" idx="0"/>
          </p:cNvCxnSpPr>
          <p:nvPr/>
        </p:nvCxnSpPr>
        <p:spPr bwMode="auto">
          <a:xfrm flipV="1">
            <a:off x="5265738" y="2503398"/>
            <a:ext cx="2197100" cy="962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21"/>
          <p:cNvCxnSpPr>
            <a:cxnSpLocks noChangeShapeType="1"/>
            <a:stCxn id="32" idx="22"/>
            <a:endCxn id="24" idx="2"/>
          </p:cNvCxnSpPr>
          <p:nvPr/>
        </p:nvCxnSpPr>
        <p:spPr bwMode="auto">
          <a:xfrm>
            <a:off x="5211763" y="3608298"/>
            <a:ext cx="2251075" cy="739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24" descr="Carte_Pedopays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24023"/>
            <a:ext cx="2225675" cy="19129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931863" y="3114585"/>
            <a:ext cx="349250" cy="476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 b="1">
              <a:latin typeface="+mn-lt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987425" y="4516348"/>
            <a:ext cx="16319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fr-FR" sz="1400" b="1" smtClean="0">
                <a:latin typeface="+mn-lt"/>
                <a:cs typeface="Arial" charset="0"/>
              </a:rPr>
              <a:t>1/250 000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304800" y="4721135"/>
            <a:ext cx="27860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1400" b="1" dirty="0" smtClean="0">
                <a:latin typeface="+mn-lt"/>
                <a:cs typeface="Arial" charset="0"/>
              </a:rPr>
              <a:t>Régions, Départements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381000" y="1547723"/>
            <a:ext cx="2667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4FD365"/>
              </a:buClr>
              <a:defRPr/>
            </a:pPr>
            <a:r>
              <a:rPr lang="fr-FR" sz="1800" b="1" smtClean="0">
                <a:solidFill>
                  <a:schemeClr val="tx2"/>
                </a:solidFill>
                <a:latin typeface="+mn-lt"/>
                <a:cs typeface="Arial" charset="0"/>
              </a:rPr>
              <a:t>Référentiels Régionaux Pédologiques (RRP)</a:t>
            </a:r>
          </a:p>
        </p:txBody>
      </p:sp>
      <p:cxnSp>
        <p:nvCxnSpPr>
          <p:cNvPr id="40" name="AutoShape 30"/>
          <p:cNvCxnSpPr>
            <a:cxnSpLocks noChangeShapeType="1"/>
            <a:stCxn id="36" idx="0"/>
            <a:endCxn id="31" idx="0"/>
          </p:cNvCxnSpPr>
          <p:nvPr/>
        </p:nvCxnSpPr>
        <p:spPr bwMode="auto">
          <a:xfrm flipV="1">
            <a:off x="1106488" y="2268448"/>
            <a:ext cx="3571875" cy="8334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31"/>
          <p:cNvCxnSpPr>
            <a:cxnSpLocks noChangeShapeType="1"/>
            <a:stCxn id="36" idx="2"/>
            <a:endCxn id="31" idx="2"/>
          </p:cNvCxnSpPr>
          <p:nvPr/>
        </p:nvCxnSpPr>
        <p:spPr bwMode="auto">
          <a:xfrm>
            <a:off x="1106488" y="3603535"/>
            <a:ext cx="3571875" cy="8524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786119" y="5093507"/>
            <a:ext cx="77829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FR" sz="1800" dirty="0" smtClean="0">
                <a:latin typeface="+mn-lt"/>
              </a:rPr>
              <a:t>Identifier, définir et localiser les </a:t>
            </a:r>
            <a:r>
              <a:rPr lang="fr-FR" sz="1800" b="1" dirty="0" smtClean="0">
                <a:latin typeface="+mn-lt"/>
              </a:rPr>
              <a:t>principaux types de sols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FR" sz="1800" dirty="0" smtClean="0">
                <a:latin typeface="+mn-lt"/>
              </a:rPr>
              <a:t>Evaluer les </a:t>
            </a:r>
            <a:r>
              <a:rPr lang="fr-FR" sz="1800" b="1" dirty="0" smtClean="0">
                <a:latin typeface="+mn-lt"/>
              </a:rPr>
              <a:t>aptitudes des sols et les risques pour différents usages</a:t>
            </a:r>
          </a:p>
        </p:txBody>
      </p:sp>
      <p:pic>
        <p:nvPicPr>
          <p:cNvPr id="43" name="Picture 6" descr="logo_ GIS-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103188"/>
            <a:ext cx="8747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76200" y="61722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Réunion </a:t>
            </a: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CATI SIOEA</a:t>
            </a:r>
            <a:r>
              <a:rPr lang="fr-FR" altLang="fr-FR" sz="1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fr-FR" altLang="fr-FR" sz="1400" dirty="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3 octobre 2012</a:t>
            </a:r>
            <a:endParaRPr lang="fr-FR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80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Le Réseau de Mesures de la Qualité des Sols (RMQS)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50" y="1152430"/>
            <a:ext cx="80645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i="1" dirty="0">
                <a:latin typeface="Arial" pitchFamily="34" charset="0"/>
                <a:ea typeface="ＭＳ Ｐゴシック" charset="-128"/>
                <a:cs typeface="Arial" pitchFamily="34" charset="0"/>
              </a:rPr>
              <a:t>« Suivre l’évolution de la qualité des sols français » </a:t>
            </a:r>
          </a:p>
          <a:p>
            <a:pPr algn="l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logo_ GIS-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103188"/>
            <a:ext cx="8747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26"/>
          <p:cNvGrpSpPr>
            <a:grpSpLocks/>
          </p:cNvGrpSpPr>
          <p:nvPr/>
        </p:nvGrpSpPr>
        <p:grpSpPr bwMode="auto">
          <a:xfrm>
            <a:off x="1150687" y="1982874"/>
            <a:ext cx="2092497" cy="3902076"/>
            <a:chOff x="691600" y="1972291"/>
            <a:chExt cx="2515624" cy="4810790"/>
          </a:xfrm>
        </p:grpSpPr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691600" y="1972291"/>
              <a:ext cx="2515624" cy="48107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6D87E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" name="Group 36"/>
            <p:cNvGrpSpPr>
              <a:grpSpLocks noChangeAspect="1"/>
            </p:cNvGrpSpPr>
            <p:nvPr/>
          </p:nvGrpSpPr>
          <p:grpSpPr bwMode="auto">
            <a:xfrm>
              <a:off x="691600" y="2102513"/>
              <a:ext cx="2406650" cy="2425700"/>
              <a:chOff x="1066" y="945"/>
              <a:chExt cx="3171" cy="3195"/>
            </a:xfrm>
          </p:grpSpPr>
          <p:pic>
            <p:nvPicPr>
              <p:cNvPr id="25" name="Picture 22" descr="france_relie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" y="945"/>
                <a:ext cx="3039" cy="2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" name="Group 24"/>
              <p:cNvGrpSpPr>
                <a:grpSpLocks noChangeAspect="1"/>
              </p:cNvGrpSpPr>
              <p:nvPr/>
            </p:nvGrpSpPr>
            <p:grpSpPr bwMode="auto">
              <a:xfrm>
                <a:off x="1080" y="1004"/>
                <a:ext cx="3157" cy="3136"/>
                <a:chOff x="930" y="981"/>
                <a:chExt cx="3157" cy="3136"/>
              </a:xfrm>
            </p:grpSpPr>
            <p:pic>
              <p:nvPicPr>
                <p:cNvPr id="27" name="Picture 2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32000" contrast="-20000"/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21" b="6737"/>
                <a:stretch>
                  <a:fillRect/>
                </a:stretch>
              </p:blipFill>
              <p:spPr bwMode="auto">
                <a:xfrm>
                  <a:off x="930" y="981"/>
                  <a:ext cx="3129" cy="3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20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32000" contrast="-20000"/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261" t="74991"/>
                <a:stretch>
                  <a:fillRect/>
                </a:stretch>
              </p:blipFill>
              <p:spPr bwMode="auto">
                <a:xfrm>
                  <a:off x="3709" y="3339"/>
                  <a:ext cx="378" cy="7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6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0" t="2625" r="14096" b="3584"/>
            <a:stretch>
              <a:fillRect/>
            </a:stretch>
          </p:blipFill>
          <p:spPr bwMode="auto">
            <a:xfrm>
              <a:off x="1113875" y="5018751"/>
              <a:ext cx="1839912" cy="170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 rot="5400000">
              <a:off x="1825869" y="4373432"/>
              <a:ext cx="395287" cy="60007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 rot="-5400000">
              <a:off x="-16832" y="3759031"/>
              <a:ext cx="1681162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fr-FR" sz="800">
                  <a:latin typeface="Tahoma" pitchFamily="34" charset="0"/>
                  <a:cs typeface="Tahoma" pitchFamily="34" charset="0"/>
                </a:rPr>
                <a:t>© Samuel Dequiedt (INRA Dijon)</a:t>
              </a:r>
            </a:p>
          </p:txBody>
        </p:sp>
      </p:grp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4924426" y="3553555"/>
            <a:ext cx="3348037" cy="181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285750" indent="-285750" algn="l" defTabSz="762000">
              <a:buFont typeface="Wingdings" pitchFamily="2" charset="2"/>
              <a:buChar char="ü"/>
              <a:defRPr/>
            </a:pPr>
            <a:r>
              <a:rPr lang="fr-FR" sz="1600" b="1" i="1" dirty="0">
                <a:latin typeface="Arial" pitchFamily="34" charset="0"/>
                <a:cs typeface="Arial" pitchFamily="34" charset="0"/>
              </a:rPr>
              <a:t> 2200 sites</a:t>
            </a:r>
          </a:p>
          <a:p>
            <a:pPr marL="285750" indent="-285750" algn="l" defTabSz="762000">
              <a:buFont typeface="Wingdings" pitchFamily="2" charset="2"/>
              <a:buChar char="ü"/>
              <a:defRPr/>
            </a:pPr>
            <a:r>
              <a:rPr lang="fr-FR" sz="1600" b="1" i="1" dirty="0">
                <a:latin typeface="Arial" pitchFamily="34" charset="0"/>
                <a:cs typeface="Arial" pitchFamily="34" charset="0"/>
              </a:rPr>
              <a:t> répartis selon une grille de 16 km x 16 km</a:t>
            </a:r>
          </a:p>
          <a:p>
            <a:pPr marL="285750" indent="-285750" algn="l" defTabSz="762000">
              <a:buFont typeface="Wingdings" pitchFamily="2" charset="2"/>
              <a:buChar char="ü"/>
              <a:defRPr/>
            </a:pPr>
            <a:r>
              <a:rPr lang="fr-FR" sz="1600" b="1" i="1" dirty="0">
                <a:latin typeface="Arial" pitchFamily="34" charset="0"/>
                <a:cs typeface="Arial" pitchFamily="34" charset="0"/>
              </a:rPr>
              <a:t> représentatifs des sols français et de leurs usages</a:t>
            </a:r>
          </a:p>
          <a:p>
            <a:pPr marL="285750" indent="-285750" algn="l" defTabSz="762000">
              <a:buFont typeface="Wingdings" pitchFamily="2" charset="2"/>
              <a:buChar char="ü"/>
              <a:defRPr/>
            </a:pPr>
            <a:r>
              <a:rPr lang="fr-FR" sz="1600" b="1" i="1" dirty="0">
                <a:latin typeface="Arial" pitchFamily="34" charset="0"/>
                <a:cs typeface="Arial" pitchFamily="34" charset="0"/>
              </a:rPr>
              <a:t>protocoles très stricts</a:t>
            </a:r>
          </a:p>
          <a:p>
            <a:pPr marL="285750" indent="-285750" algn="l" defTabSz="762000">
              <a:buFont typeface="Wingdings" pitchFamily="2" charset="2"/>
              <a:buChar char="ü"/>
              <a:defRPr/>
            </a:pPr>
            <a:r>
              <a:rPr lang="fr-FR" sz="1600" b="1" i="1" dirty="0" err="1" smtClean="0">
                <a:latin typeface="Arial" pitchFamily="34" charset="0"/>
                <a:cs typeface="Arial" pitchFamily="34" charset="0"/>
              </a:rPr>
              <a:t>rééchantillonnage</a:t>
            </a:r>
            <a:r>
              <a:rPr lang="fr-FR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i="1" dirty="0">
                <a:latin typeface="Arial" pitchFamily="34" charset="0"/>
                <a:cs typeface="Arial" pitchFamily="34" charset="0"/>
              </a:rPr>
              <a:t>régulier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4106863" y="2010460"/>
            <a:ext cx="41656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Aft>
                <a:spcPts val="600"/>
              </a:spcAft>
              <a:buFontTx/>
              <a:buChar char="•"/>
            </a:pPr>
            <a:r>
              <a:rPr lang="fr-FR" sz="2000" b="1" dirty="0">
                <a:latin typeface="Arial" charset="0"/>
                <a:cs typeface="Arial" charset="0"/>
              </a:rPr>
              <a:t> Tableau de bord </a:t>
            </a:r>
            <a:r>
              <a:rPr lang="fr-FR" sz="2000" dirty="0">
                <a:latin typeface="Arial" charset="0"/>
                <a:cs typeface="Arial" charset="0"/>
              </a:rPr>
              <a:t>de la qualité des sols</a:t>
            </a:r>
          </a:p>
          <a:p>
            <a:pPr algn="l" defTabSz="762000">
              <a:spcAft>
                <a:spcPts val="600"/>
              </a:spcAft>
              <a:buFontTx/>
              <a:buChar char="•"/>
            </a:pPr>
            <a:r>
              <a:rPr lang="fr-FR" sz="2000" b="1" dirty="0">
                <a:latin typeface="Arial" charset="0"/>
                <a:cs typeface="Arial" charset="0"/>
              </a:rPr>
              <a:t> Cartographie </a:t>
            </a:r>
            <a:r>
              <a:rPr lang="fr-FR" sz="2000" dirty="0">
                <a:latin typeface="Arial" charset="0"/>
                <a:cs typeface="Arial" charset="0"/>
              </a:rPr>
              <a:t>des propriétés</a:t>
            </a:r>
          </a:p>
          <a:p>
            <a:pPr algn="l" defTabSz="762000">
              <a:spcAft>
                <a:spcPts val="600"/>
              </a:spcAft>
              <a:buFontTx/>
              <a:buChar char="•"/>
            </a:pPr>
            <a:r>
              <a:rPr lang="fr-FR" sz="2000" b="1" dirty="0"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Détection d’</a:t>
            </a:r>
            <a:r>
              <a:rPr lang="fr-FR" sz="2000" b="1" dirty="0">
                <a:latin typeface="Arial" charset="0"/>
                <a:cs typeface="Arial" charset="0"/>
              </a:rPr>
              <a:t>évolutions</a:t>
            </a:r>
          </a:p>
        </p:txBody>
      </p:sp>
      <p:cxnSp>
        <p:nvCxnSpPr>
          <p:cNvPr id="31" name="Connecteur droit 24"/>
          <p:cNvCxnSpPr>
            <a:cxnSpLocks noChangeShapeType="1"/>
          </p:cNvCxnSpPr>
          <p:nvPr/>
        </p:nvCxnSpPr>
        <p:spPr bwMode="auto">
          <a:xfrm>
            <a:off x="4924426" y="3615892"/>
            <a:ext cx="0" cy="1754187"/>
          </a:xfrm>
          <a:prstGeom prst="line">
            <a:avLst/>
          </a:prstGeom>
          <a:noFill/>
          <a:ln w="38100" algn="ctr">
            <a:solidFill>
              <a:srgbClr val="F2B1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6200" y="61722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Réunion </a:t>
            </a: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CATI SIOEA</a:t>
            </a:r>
            <a:r>
              <a:rPr lang="fr-FR" altLang="fr-FR" sz="1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fr-FR" altLang="fr-FR" sz="1400" dirty="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3 octobre 2012</a:t>
            </a:r>
            <a:endParaRPr lang="fr-FR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73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La Base de Données d’Analyses de Terre (BDAT)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0026" y="1138355"/>
            <a:ext cx="80645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i="1" dirty="0">
                <a:latin typeface="Arial" pitchFamily="34" charset="0"/>
                <a:cs typeface="Arial" pitchFamily="34" charset="0"/>
              </a:rPr>
              <a:t>«Capitaliser les analyses des sols agricoles français» </a:t>
            </a:r>
          </a:p>
          <a:p>
            <a:pPr algn="l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94174" y="2069283"/>
            <a:ext cx="4165600" cy="14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Aft>
                <a:spcPts val="600"/>
              </a:spcAft>
              <a:buFontTx/>
              <a:buChar char="•"/>
            </a:pPr>
            <a:r>
              <a:rPr lang="fr-FR" sz="2000" b="1" dirty="0"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latin typeface="Arial" charset="0"/>
                <a:cs typeface="Arial" charset="0"/>
              </a:rPr>
              <a:t>Analyses </a:t>
            </a:r>
            <a:r>
              <a:rPr lang="fr-FR" sz="2000" b="1" dirty="0" smtClean="0">
                <a:latin typeface="Arial" charset="0"/>
                <a:cs typeface="Arial" charset="0"/>
              </a:rPr>
              <a:t>agronomiques</a:t>
            </a:r>
          </a:p>
          <a:p>
            <a:pPr algn="l" defTabSz="762000">
              <a:spcAft>
                <a:spcPts val="600"/>
              </a:spcAft>
              <a:buFontTx/>
              <a:buChar char="•"/>
            </a:pPr>
            <a:r>
              <a:rPr lang="fr-FR" sz="2000" dirty="0" smtClean="0">
                <a:latin typeface="Arial" charset="0"/>
                <a:cs typeface="Arial" charset="0"/>
              </a:rPr>
              <a:t> Collecte </a:t>
            </a:r>
            <a:r>
              <a:rPr lang="fr-FR" sz="2000" dirty="0">
                <a:latin typeface="Arial" charset="0"/>
                <a:cs typeface="Arial" charset="0"/>
              </a:rPr>
              <a:t>auprès des </a:t>
            </a:r>
            <a:r>
              <a:rPr lang="fr-FR" sz="2000" b="1" dirty="0">
                <a:latin typeface="Arial" charset="0"/>
                <a:cs typeface="Arial" charset="0"/>
              </a:rPr>
              <a:t>laboratoires agréés </a:t>
            </a:r>
            <a:r>
              <a:rPr lang="fr-FR" sz="2000" dirty="0">
                <a:latin typeface="Arial" charset="0"/>
                <a:cs typeface="Arial" charset="0"/>
              </a:rPr>
              <a:t>par le MAAPRAT</a:t>
            </a:r>
          </a:p>
          <a:p>
            <a:pPr algn="l" defTabSz="762000">
              <a:spcAft>
                <a:spcPts val="600"/>
              </a:spcAft>
              <a:buFontTx/>
              <a:buChar char="•"/>
            </a:pPr>
            <a:r>
              <a:rPr lang="fr-FR" sz="2000" dirty="0">
                <a:latin typeface="Arial" charset="0"/>
                <a:cs typeface="Arial" charset="0"/>
              </a:rPr>
              <a:t> </a:t>
            </a:r>
            <a:r>
              <a:rPr lang="fr-FR" sz="2000" b="1" dirty="0">
                <a:latin typeface="Arial" charset="0"/>
                <a:cs typeface="Arial" charset="0"/>
              </a:rPr>
              <a:t>Collecte continue </a:t>
            </a:r>
            <a:r>
              <a:rPr lang="fr-FR" sz="2000" dirty="0">
                <a:latin typeface="Arial" charset="0"/>
                <a:cs typeface="Arial" charset="0"/>
              </a:rPr>
              <a:t>depuis 1990</a:t>
            </a:r>
          </a:p>
        </p:txBody>
      </p:sp>
      <p:grpSp>
        <p:nvGrpSpPr>
          <p:cNvPr id="13" name="Groupe 10"/>
          <p:cNvGrpSpPr>
            <a:grpSpLocks/>
          </p:cNvGrpSpPr>
          <p:nvPr/>
        </p:nvGrpSpPr>
        <p:grpSpPr bwMode="auto">
          <a:xfrm>
            <a:off x="4092048" y="3744191"/>
            <a:ext cx="2635250" cy="1613896"/>
            <a:chOff x="1996277" y="3008161"/>
            <a:chExt cx="2635172" cy="1614443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9" t="52980" r="64259" b="10332"/>
            <a:stretch>
              <a:fillRect/>
            </a:stretch>
          </p:blipFill>
          <p:spPr bwMode="auto">
            <a:xfrm>
              <a:off x="1996277" y="3008161"/>
              <a:ext cx="1789112" cy="1598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3583576" y="3360541"/>
              <a:ext cx="1047873" cy="1262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" name="Groupe 5"/>
          <p:cNvGrpSpPr>
            <a:grpSpLocks/>
          </p:cNvGrpSpPr>
          <p:nvPr/>
        </p:nvGrpSpPr>
        <p:grpSpPr bwMode="auto">
          <a:xfrm>
            <a:off x="232016" y="2047168"/>
            <a:ext cx="3712192" cy="3511084"/>
            <a:chOff x="199631" y="2899210"/>
            <a:chExt cx="3876675" cy="3662362"/>
          </a:xfrm>
        </p:grpSpPr>
        <p:grpSp>
          <p:nvGrpSpPr>
            <p:cNvPr id="23" name="Groupe 22"/>
            <p:cNvGrpSpPr/>
            <p:nvPr/>
          </p:nvGrpSpPr>
          <p:grpSpPr>
            <a:xfrm>
              <a:off x="199631" y="2899210"/>
              <a:ext cx="3876675" cy="3662362"/>
              <a:chOff x="4003675" y="1585913"/>
              <a:chExt cx="3876675" cy="3662362"/>
            </a:xfrm>
            <a:solidFill>
              <a:schemeClr val="bg1"/>
            </a:solidFill>
          </p:grpSpPr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5" t="4237" r="1030" b="1546"/>
              <a:stretch>
                <a:fillRect/>
              </a:stretch>
            </p:blipFill>
            <p:spPr bwMode="auto">
              <a:xfrm>
                <a:off x="4003675" y="1585913"/>
                <a:ext cx="3876675" cy="3662362"/>
              </a:xfrm>
              <a:prstGeom prst="rect">
                <a:avLst/>
              </a:prstGeom>
              <a:grpFill/>
              <a:ln w="9525">
                <a:solidFill>
                  <a:srgbClr val="F6D87E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 rot="5400000">
                <a:off x="4433887" y="3343276"/>
                <a:ext cx="347663" cy="57626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199631" y="4730391"/>
              <a:ext cx="714769" cy="15748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918325" y="4070914"/>
            <a:ext cx="2227262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285750" indent="-285750" algn="l" defTabSz="762000">
              <a:buFont typeface="Wingdings" pitchFamily="2" charset="2"/>
              <a:buChar char="ü"/>
              <a:defRPr/>
            </a:pPr>
            <a:r>
              <a:rPr lang="fr-FR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i="1" dirty="0">
                <a:latin typeface="Arial" pitchFamily="34" charset="0"/>
                <a:cs typeface="Arial" pitchFamily="34" charset="0"/>
              </a:rPr>
              <a:t>1 800 000 </a:t>
            </a:r>
            <a:r>
              <a:rPr lang="fr-FR" sz="1600" i="1" dirty="0">
                <a:latin typeface="Arial" pitchFamily="34" charset="0"/>
                <a:cs typeface="Arial" pitchFamily="34" charset="0"/>
              </a:rPr>
              <a:t>échantillons</a:t>
            </a:r>
          </a:p>
          <a:p>
            <a:pPr marL="285750" indent="-285750" algn="l" defTabSz="762000">
              <a:buFont typeface="Wingdings" pitchFamily="2" charset="2"/>
              <a:buChar char="ü"/>
              <a:defRPr/>
            </a:pPr>
            <a:r>
              <a:rPr lang="fr-FR" sz="1600" b="1" i="1" dirty="0">
                <a:latin typeface="Arial" pitchFamily="34" charset="0"/>
                <a:cs typeface="Arial" pitchFamily="34" charset="0"/>
              </a:rPr>
              <a:t> 19 000 000 </a:t>
            </a:r>
            <a:r>
              <a:rPr lang="fr-FR" sz="1600" i="1" dirty="0">
                <a:latin typeface="Arial" pitchFamily="34" charset="0"/>
                <a:cs typeface="Arial" pitchFamily="34" charset="0"/>
              </a:rPr>
              <a:t>déterminations</a:t>
            </a:r>
          </a:p>
        </p:txBody>
      </p:sp>
      <p:cxnSp>
        <p:nvCxnSpPr>
          <p:cNvPr id="28" name="Connecteur droit 24"/>
          <p:cNvCxnSpPr>
            <a:cxnSpLocks noChangeShapeType="1"/>
          </p:cNvCxnSpPr>
          <p:nvPr/>
        </p:nvCxnSpPr>
        <p:spPr bwMode="auto">
          <a:xfrm>
            <a:off x="6924462" y="4132669"/>
            <a:ext cx="0" cy="1100137"/>
          </a:xfrm>
          <a:prstGeom prst="line">
            <a:avLst/>
          </a:prstGeom>
          <a:noFill/>
          <a:ln w="38100" algn="ctr">
            <a:solidFill>
              <a:srgbClr val="F2B1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Picture 6" descr="logo_ GIS-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103188"/>
            <a:ext cx="8747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6200" y="61722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Réunion </a:t>
            </a: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CATI SIOEA</a:t>
            </a:r>
            <a:r>
              <a:rPr lang="fr-FR" altLang="fr-FR" sz="1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fr-FR" altLang="fr-FR" sz="1400" dirty="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3 octobre 2012</a:t>
            </a:r>
            <a:endParaRPr lang="fr-FR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73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La Base de Données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Eléments Traces Métalliques </a:t>
            </a:r>
            <a:br>
              <a:rPr lang="fr-FR" b="1" dirty="0" smtClean="0"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latin typeface="Arial" pitchFamily="34" charset="0"/>
                <a:cs typeface="Arial" pitchFamily="34" charset="0"/>
              </a:rPr>
              <a:t>(BDETM)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0026" y="1138355"/>
            <a:ext cx="80645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i="1" dirty="0">
                <a:latin typeface="Arial" pitchFamily="34" charset="0"/>
                <a:cs typeface="Arial" pitchFamily="34" charset="0"/>
              </a:rPr>
              <a:t>«Capitaliser les analyses des sols agricoles français» </a:t>
            </a:r>
          </a:p>
          <a:p>
            <a:pPr algn="l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94174" y="2233052"/>
            <a:ext cx="4165600" cy="14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Aft>
                <a:spcPts val="600"/>
              </a:spcAft>
              <a:buFontTx/>
              <a:buChar char="•"/>
            </a:pPr>
            <a:r>
              <a:rPr lang="fr-FR" sz="2000" b="1" dirty="0"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latin typeface="Arial" charset="0"/>
                <a:cs typeface="Arial" charset="0"/>
              </a:rPr>
              <a:t>Analyses</a:t>
            </a:r>
            <a:r>
              <a:rPr lang="fr-FR" sz="2000" b="1" dirty="0" smtClean="0">
                <a:latin typeface="Arial" charset="0"/>
                <a:cs typeface="Arial" charset="0"/>
              </a:rPr>
              <a:t> réglementaires</a:t>
            </a:r>
          </a:p>
          <a:p>
            <a:pPr algn="l" defTabSz="762000">
              <a:spcAft>
                <a:spcPts val="600"/>
              </a:spcAft>
              <a:buFontTx/>
              <a:buChar char="•"/>
            </a:pPr>
            <a:r>
              <a:rPr lang="fr-FR" sz="2000" b="1" dirty="0">
                <a:latin typeface="Arial" charset="0"/>
                <a:cs typeface="Arial" charset="0"/>
              </a:rPr>
              <a:t> </a:t>
            </a:r>
            <a:r>
              <a:rPr lang="fr-FR" sz="2000" dirty="0" smtClean="0">
                <a:latin typeface="Arial" charset="0"/>
                <a:cs typeface="Arial" charset="0"/>
              </a:rPr>
              <a:t>Collecte </a:t>
            </a:r>
            <a:r>
              <a:rPr lang="fr-FR" sz="2000" dirty="0">
                <a:latin typeface="Arial" charset="0"/>
                <a:cs typeface="Arial" charset="0"/>
              </a:rPr>
              <a:t>auprès des </a:t>
            </a:r>
            <a:r>
              <a:rPr lang="fr-FR" sz="2000" b="1" dirty="0" smtClean="0">
                <a:latin typeface="Arial" charset="0"/>
                <a:cs typeface="Arial" charset="0"/>
              </a:rPr>
              <a:t>détenteurs des données</a:t>
            </a:r>
            <a:endParaRPr lang="fr-FR" sz="2000" dirty="0">
              <a:latin typeface="Arial" charset="0"/>
              <a:cs typeface="Arial" charset="0"/>
            </a:endParaRPr>
          </a:p>
          <a:p>
            <a:pPr algn="l" defTabSz="762000">
              <a:spcAft>
                <a:spcPts val="600"/>
              </a:spcAft>
              <a:buFontTx/>
              <a:buChar char="•"/>
            </a:pPr>
            <a:r>
              <a:rPr lang="fr-FR" sz="2000" dirty="0">
                <a:latin typeface="Arial" charset="0"/>
                <a:cs typeface="Arial" charset="0"/>
              </a:rPr>
              <a:t> </a:t>
            </a:r>
            <a:r>
              <a:rPr lang="fr-FR" sz="2000" b="1" dirty="0" smtClean="0">
                <a:latin typeface="Arial" charset="0"/>
                <a:cs typeface="Arial" charset="0"/>
              </a:rPr>
              <a:t>2 campagnes </a:t>
            </a:r>
            <a:r>
              <a:rPr lang="fr-FR" sz="2000" dirty="0" smtClean="0">
                <a:latin typeface="Arial" charset="0"/>
                <a:cs typeface="Arial" charset="0"/>
              </a:rPr>
              <a:t>(1998, 2008)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918325" y="4070914"/>
            <a:ext cx="2227262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285750" indent="-285750" algn="l" defTabSz="762000">
              <a:buFont typeface="Wingdings" pitchFamily="2" charset="2"/>
              <a:buChar char="ü"/>
              <a:defRPr/>
            </a:pPr>
            <a:r>
              <a:rPr lang="fr-FR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i="1" dirty="0" smtClean="0">
                <a:latin typeface="Arial" pitchFamily="34" charset="0"/>
                <a:cs typeface="Arial" pitchFamily="34" charset="0"/>
              </a:rPr>
              <a:t>74 000 </a:t>
            </a:r>
            <a:r>
              <a:rPr lang="fr-FR" sz="1600" i="1" dirty="0">
                <a:latin typeface="Arial" pitchFamily="34" charset="0"/>
                <a:cs typeface="Arial" pitchFamily="34" charset="0"/>
              </a:rPr>
              <a:t>échantillons</a:t>
            </a:r>
          </a:p>
          <a:p>
            <a:pPr marL="285750" indent="-285750" algn="l" defTabSz="762000">
              <a:buFont typeface="Wingdings" pitchFamily="2" charset="2"/>
              <a:buChar char="ü"/>
              <a:defRPr/>
            </a:pPr>
            <a:r>
              <a:rPr lang="fr-FR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i="1" dirty="0" smtClean="0">
                <a:latin typeface="Arial" pitchFamily="34" charset="0"/>
                <a:cs typeface="Arial" pitchFamily="34" charset="0"/>
              </a:rPr>
              <a:t>520 </a:t>
            </a:r>
            <a:r>
              <a:rPr lang="fr-FR" sz="1600" b="1" i="1" dirty="0">
                <a:latin typeface="Arial" pitchFamily="34" charset="0"/>
                <a:cs typeface="Arial" pitchFamily="34" charset="0"/>
              </a:rPr>
              <a:t>000 </a:t>
            </a:r>
            <a:r>
              <a:rPr lang="fr-FR" sz="1600" i="1" dirty="0">
                <a:latin typeface="Arial" pitchFamily="34" charset="0"/>
                <a:cs typeface="Arial" pitchFamily="34" charset="0"/>
              </a:rPr>
              <a:t>déterminations</a:t>
            </a:r>
          </a:p>
        </p:txBody>
      </p:sp>
      <p:cxnSp>
        <p:nvCxnSpPr>
          <p:cNvPr id="28" name="Connecteur droit 24"/>
          <p:cNvCxnSpPr>
            <a:cxnSpLocks noChangeShapeType="1"/>
          </p:cNvCxnSpPr>
          <p:nvPr/>
        </p:nvCxnSpPr>
        <p:spPr bwMode="auto">
          <a:xfrm>
            <a:off x="6924462" y="4132669"/>
            <a:ext cx="0" cy="1100137"/>
          </a:xfrm>
          <a:prstGeom prst="line">
            <a:avLst/>
          </a:prstGeom>
          <a:noFill/>
          <a:ln w="38100" algn="ctr">
            <a:solidFill>
              <a:srgbClr val="F2B1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Picture 6" descr="logo_ GIS-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103188"/>
            <a:ext cx="8747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nbre d'ana par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2" b="28430"/>
          <a:stretch>
            <a:fillRect/>
          </a:stretch>
        </p:blipFill>
        <p:spPr bwMode="auto">
          <a:xfrm>
            <a:off x="338931" y="2233052"/>
            <a:ext cx="343693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nbre d'ana par de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7" r="76085" b="35406"/>
          <a:stretch>
            <a:fillRect/>
          </a:stretch>
        </p:blipFill>
        <p:spPr bwMode="auto">
          <a:xfrm>
            <a:off x="3939132" y="3965031"/>
            <a:ext cx="1770063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6200" y="61722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Réunion </a:t>
            </a: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CATI SIOEA</a:t>
            </a:r>
            <a:r>
              <a:rPr lang="fr-FR" altLang="fr-FR" sz="1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fr-FR" altLang="fr-FR" sz="1400" dirty="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3 octobre 2012</a:t>
            </a:r>
            <a:endParaRPr lang="fr-FR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0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6200" y="61722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Réunion </a:t>
            </a: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CATI SIOEA</a:t>
            </a:r>
            <a:r>
              <a:rPr lang="fr-FR" altLang="fr-FR" sz="1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fr-FR" altLang="fr-FR" sz="1400" dirty="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 dirty="0" smtClean="0">
                <a:solidFill>
                  <a:schemeClr val="bg1"/>
                </a:solidFill>
                <a:latin typeface="Arial" charset="0"/>
              </a:rPr>
              <a:t>3 octobre 2012</a:t>
            </a:r>
            <a:endParaRPr lang="fr-FR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1" y="847725"/>
            <a:ext cx="8086725" cy="601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fr-FR" b="1" dirty="0" err="1" smtClean="0">
                <a:latin typeface="Arial" pitchFamily="34" charset="0"/>
                <a:cs typeface="Arial" pitchFamily="34" charset="0"/>
              </a:rPr>
              <a:t>InfoSol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: Rôle central du SI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73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dirty="0" smtClean="0">
            <a:latin typeface="+mn-lt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</TotalTime>
  <Words>389</Words>
  <Application>Microsoft Office PowerPoint</Application>
  <PresentationFormat>Affichage à l'écran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Marion BARDY</dc:creator>
  <cp:lastModifiedBy>Marion BARDY</cp:lastModifiedBy>
  <cp:revision>211</cp:revision>
  <cp:lastPrinted>2012-02-06T10:24:38Z</cp:lastPrinted>
  <dcterms:created xsi:type="dcterms:W3CDTF">2009-04-22T19:24:48Z</dcterms:created>
  <dcterms:modified xsi:type="dcterms:W3CDTF">2012-10-01T19:59:42Z</dcterms:modified>
</cp:coreProperties>
</file>